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887" r:id="rId1"/>
  </p:sldMasterIdLst>
  <p:notesMasterIdLst>
    <p:notesMasterId r:id="rId17"/>
  </p:notesMasterIdLst>
  <p:sldIdLst>
    <p:sldId id="269" r:id="rId2"/>
    <p:sldId id="279" r:id="rId3"/>
    <p:sldId id="287" r:id="rId4"/>
    <p:sldId id="288" r:id="rId5"/>
    <p:sldId id="292" r:id="rId6"/>
    <p:sldId id="298" r:id="rId7"/>
    <p:sldId id="289" r:id="rId8"/>
    <p:sldId id="291" r:id="rId9"/>
    <p:sldId id="290" r:id="rId10"/>
    <p:sldId id="293" r:id="rId11"/>
    <p:sldId id="294" r:id="rId12"/>
    <p:sldId id="295" r:id="rId13"/>
    <p:sldId id="296" r:id="rId14"/>
    <p:sldId id="297" r:id="rId15"/>
    <p:sldId id="278" r:id="rId1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00"/>
    <a:srgbClr val="660066"/>
    <a:srgbClr val="FF0000"/>
    <a:srgbClr val="FFFF00"/>
    <a:srgbClr val="FF33CC"/>
    <a:srgbClr val="FF6600"/>
    <a:srgbClr val="663300"/>
    <a:srgbClr val="00CC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1954" autoAdjust="0"/>
    <p:restoredTop sz="90387" autoAdjust="0"/>
  </p:normalViewPr>
  <p:slideViewPr>
    <p:cSldViewPr snapToGrid="0">
      <p:cViewPr varScale="1">
        <p:scale>
          <a:sx n="69" d="100"/>
          <a:sy n="69" d="100"/>
        </p:scale>
        <p:origin x="-2002" y="-82"/>
      </p:cViewPr>
      <p:guideLst>
        <p:guide orient="horz"/>
        <p:guide pos="142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93633925" cy="9363392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8193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1" name="Rectangle 8194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2" name="Rectangle 8195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 algn="ctr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5" name="Notes Placeholder 15364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7174" name="Rectangle 8197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7" name="Slide Number Placeholder 15366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A7FF36B7-C00B-4EBB-A528-EB492B58690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smtClean="0"/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>
            <a:headEnd/>
            <a:tailEnd/>
          </a:ln>
        </p:spPr>
        <p:txBody>
          <a:bodyPr/>
          <a:lstStyle/>
          <a:p>
            <a:fld id="{D9D79818-DEE1-4809-B996-F17613D44E51}" type="slidenum">
              <a:rPr lang="en-US" smtClean="0"/>
              <a:pPr/>
              <a:t>1</a:t>
            </a:fld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smtClean="0"/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>
            <a:headEnd/>
            <a:tailEnd/>
          </a:ln>
        </p:spPr>
        <p:txBody>
          <a:bodyPr/>
          <a:lstStyle/>
          <a:p>
            <a:fld id="{6651C9FA-09AB-4101-B338-A89E917F33BF}" type="slidenum">
              <a:rPr lang="en-US" smtClean="0"/>
              <a:pPr/>
              <a:t>10</a:t>
            </a:fld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smtClean="0"/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>
            <a:headEnd/>
            <a:tailEnd/>
          </a:ln>
        </p:spPr>
        <p:txBody>
          <a:bodyPr/>
          <a:lstStyle/>
          <a:p>
            <a:fld id="{B1E52951-05E5-4E8D-A369-0431C34171D4}" type="slidenum">
              <a:rPr lang="en-US" smtClean="0"/>
              <a:pPr/>
              <a:t>11</a:t>
            </a:fld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smtClean="0"/>
          </a:p>
        </p:txBody>
      </p:sp>
      <p:sp>
        <p:nvSpPr>
          <p:cNvPr id="2970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>
            <a:headEnd/>
            <a:tailEnd/>
          </a:ln>
        </p:spPr>
        <p:txBody>
          <a:bodyPr/>
          <a:lstStyle/>
          <a:p>
            <a:fld id="{F03FACB3-B542-419D-AAD3-53ED370C2ABA}" type="slidenum">
              <a:rPr lang="en-US" smtClean="0"/>
              <a:pPr/>
              <a:t>12</a:t>
            </a:fld>
            <a:endParaRPr 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smtClean="0"/>
          </a:p>
        </p:txBody>
      </p:sp>
      <p:sp>
        <p:nvSpPr>
          <p:cNvPr id="3072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>
            <a:headEnd/>
            <a:tailEnd/>
          </a:ln>
        </p:spPr>
        <p:txBody>
          <a:bodyPr/>
          <a:lstStyle/>
          <a:p>
            <a:fld id="{12F21755-7807-4F40-9103-C339759462CD}" type="slidenum">
              <a:rPr lang="en-US" smtClean="0"/>
              <a:pPr/>
              <a:t>13</a:t>
            </a:fld>
            <a:endParaRPr 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smtClean="0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>
            <a:headEnd/>
            <a:tailEnd/>
          </a:ln>
        </p:spPr>
        <p:txBody>
          <a:bodyPr/>
          <a:lstStyle/>
          <a:p>
            <a:fld id="{17DCD1D9-E32B-4CED-B6E6-146E6AEA6BB1}" type="slidenum">
              <a:rPr lang="en-US" smtClean="0"/>
              <a:pPr/>
              <a:t>14</a:t>
            </a:fld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smtClean="0"/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>
            <a:headEnd/>
            <a:tailEnd/>
          </a:ln>
        </p:spPr>
        <p:txBody>
          <a:bodyPr/>
          <a:lstStyle/>
          <a:p>
            <a:fld id="{EF0B0434-C7CE-405A-9602-52B4F18D2CDC}" type="slidenum">
              <a:rPr lang="en-US" smtClean="0"/>
              <a:pPr/>
              <a:t>2</a:t>
            </a:fld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smtClean="0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>
            <a:headEnd/>
            <a:tailEnd/>
          </a:ln>
        </p:spPr>
        <p:txBody>
          <a:bodyPr/>
          <a:lstStyle/>
          <a:p>
            <a:fld id="{E473BD9B-9427-48B2-8FA4-29AF8C97DD6E}" type="slidenum">
              <a:rPr lang="en-US" smtClean="0"/>
              <a:pPr/>
              <a:t>3</a:t>
            </a:fld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smtClean="0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>
            <a:headEnd/>
            <a:tailEnd/>
          </a:ln>
        </p:spPr>
        <p:txBody>
          <a:bodyPr/>
          <a:lstStyle/>
          <a:p>
            <a:fld id="{121D5BEB-2400-496A-B215-0F02DD7A7CF8}" type="slidenum">
              <a:rPr lang="en-US" smtClean="0"/>
              <a:pPr/>
              <a:t>4</a:t>
            </a:fld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smtClean="0"/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>
            <a:headEnd/>
            <a:tailEnd/>
          </a:ln>
        </p:spPr>
        <p:txBody>
          <a:bodyPr/>
          <a:lstStyle/>
          <a:p>
            <a:fld id="{3A6B618E-A1CE-483A-B484-C9896A9D5289}" type="slidenum">
              <a:rPr lang="en-US" smtClean="0"/>
              <a:pPr/>
              <a:t>5</a:t>
            </a:fld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smtClean="0"/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>
            <a:headEnd/>
            <a:tailEnd/>
          </a:ln>
        </p:spPr>
        <p:txBody>
          <a:bodyPr/>
          <a:lstStyle/>
          <a:p>
            <a:fld id="{B5378020-4CD4-4346-9C51-C46ACE7AEF30}" type="slidenum">
              <a:rPr lang="en-US" smtClean="0"/>
              <a:pPr/>
              <a:t>6</a:t>
            </a:fld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smtClean="0"/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>
            <a:headEnd/>
            <a:tailEnd/>
          </a:ln>
        </p:spPr>
        <p:txBody>
          <a:bodyPr/>
          <a:lstStyle/>
          <a:p>
            <a:fld id="{EE5E3A25-336E-4A4A-8B44-90D0347B4F63}" type="slidenum">
              <a:rPr lang="en-US" smtClean="0"/>
              <a:pPr/>
              <a:t>7</a:t>
            </a:fld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smtClean="0"/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>
            <a:headEnd/>
            <a:tailEnd/>
          </a:ln>
        </p:spPr>
        <p:txBody>
          <a:bodyPr/>
          <a:lstStyle/>
          <a:p>
            <a:fld id="{879B3212-BF3F-4960-89DC-91CA78A0D7A9}" type="slidenum">
              <a:rPr lang="en-US" smtClean="0"/>
              <a:pPr/>
              <a:t>8</a:t>
            </a:fld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smtClean="0"/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>
            <a:headEnd/>
            <a:tailEnd/>
          </a:ln>
        </p:spPr>
        <p:txBody>
          <a:bodyPr/>
          <a:lstStyle/>
          <a:p>
            <a:fld id="{1B401765-7E18-4C1D-8E4E-E73E7C5B8E49}" type="slidenum">
              <a:rPr lang="en-US" smtClean="0"/>
              <a:pPr/>
              <a:t>9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C0B237-257B-4CD1-98FC-806B6CEFDB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B4CB7E-26AF-4E27-8273-DC623197B9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42326E-26AF-4E7C-9D85-F7583F1D7B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09AB01-CAA1-4153-91A3-5E91EFCCE9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39B54B-2006-4D76-8E42-4F292E6B55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8C13F5-8094-41DF-85F9-9FCE533EAF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372D75-9BE3-453F-B5C0-52233E8901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BAFF49-B2BD-480E-A45A-9F96E29A79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B7A475-D6B9-48CC-8BB8-0377BAD6A5B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73F42E-4FBF-4053-B767-F9CDA3A870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0E31D4-A59C-4F61-AC28-22686B1873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948C4E-8D62-4BE1-96E7-D3696DE281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CC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GB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579705CC-12D4-40A0-A65E-9C68226272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8" r:id="rId1"/>
    <p:sldLayoutId id="2147483889" r:id="rId2"/>
    <p:sldLayoutId id="2147483890" r:id="rId3"/>
    <p:sldLayoutId id="2147483891" r:id="rId4"/>
    <p:sldLayoutId id="2147483892" r:id="rId5"/>
    <p:sldLayoutId id="2147483893" r:id="rId6"/>
    <p:sldLayoutId id="2147483894" r:id="rId7"/>
    <p:sldLayoutId id="2147483895" r:id="rId8"/>
    <p:sldLayoutId id="2147483896" r:id="rId9"/>
    <p:sldLayoutId id="2147483897" r:id="rId10"/>
    <p:sldLayoutId id="2147483898" r:id="rId11"/>
    <p:sldLayoutId id="2147483899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wmf"/><Relationship Id="rId5" Type="http://schemas.openxmlformats.org/officeDocument/2006/relationships/image" Target="../media/image3.wmf"/><Relationship Id="rId4" Type="http://schemas.openxmlformats.org/officeDocument/2006/relationships/image" Target="../media/image2.wm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2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3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4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5.wmf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slkidsworld.com/" TargetMode="Externa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0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626966" y="2157263"/>
            <a:ext cx="5717102" cy="2308324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GB" sz="7200" b="1" i="1" dirty="0">
                <a:ln w="17780" cmpd="sng">
                  <a:solidFill>
                    <a:schemeClr val="tx1"/>
                  </a:solidFill>
                  <a:prstDash val="solid"/>
                  <a:miter lim="800000"/>
                </a:ln>
                <a:solidFill>
                  <a:srgbClr val="FF3399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ooper Black" pitchFamily="18" charset="0"/>
                <a:cs typeface="+mn-cs"/>
              </a:rPr>
              <a:t>Colours and Fruit</a:t>
            </a:r>
          </a:p>
        </p:txBody>
      </p:sp>
      <p:pic>
        <p:nvPicPr>
          <p:cNvPr id="2" name="Picture 7" descr="C:\Users\Rich\Documents\eslkidsworld.com\clip art\Food &amp; Drink\Fruits (A - B)\Apple 47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06400" y="339725"/>
            <a:ext cx="1879600" cy="2141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Picture 8" descr="C:\Users\Rich\Documents\eslkidsworld.com\clip art\Food &amp; Drink\Fruits (A - B)\Banana 03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2044526">
            <a:off x="6262688" y="757238"/>
            <a:ext cx="2419350" cy="162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9" descr="C:\Users\Rich\Documents\eslkidsworld.com\clip art\Food &amp; Drink\Fruits (C - I)\Cherries 27.wmf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880225" y="4522788"/>
            <a:ext cx="1804988" cy="2036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8" name="Picture 10" descr="C:\Users\Rich\Documents\eslkidsworld.com\clip art\Food &amp; Drink\Fruits (C - I)\Grapes 19.wmf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74625" y="4327525"/>
            <a:ext cx="2157413" cy="2274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0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0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2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65000"/>
            <a:lumOff val="3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2818257" y="4298061"/>
            <a:ext cx="5717102" cy="2308324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GB" sz="7200" b="1" i="1" dirty="0">
                <a:ln w="17780" cmpd="sng">
                  <a:solidFill>
                    <a:schemeClr val="tx1"/>
                  </a:solidFill>
                  <a:prstDash val="solid"/>
                  <a:miter lim="800000"/>
                </a:ln>
                <a:solidFill>
                  <a:srgbClr val="00FF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ooper Black" pitchFamily="18" charset="0"/>
                <a:cs typeface="+mn-cs"/>
              </a:rPr>
              <a:t>It’s an </a:t>
            </a:r>
            <a:r>
              <a:rPr lang="en-GB" sz="7200" b="1" i="1" dirty="0">
                <a:ln w="17780" cmpd="sng">
                  <a:solidFill>
                    <a:schemeClr val="tx1"/>
                  </a:solidFill>
                  <a:prstDash val="solid"/>
                  <a:miter lim="800000"/>
                </a:ln>
                <a:solidFill>
                  <a:srgbClr val="FF66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ooper Black" pitchFamily="18" charset="0"/>
                <a:cs typeface="+mn-cs"/>
              </a:rPr>
              <a:t>orange.</a:t>
            </a:r>
          </a:p>
        </p:txBody>
      </p:sp>
      <p:pic>
        <p:nvPicPr>
          <p:cNvPr id="11267" name="Picture 4" descr="C:\Users\Rich\Documents\eslkidsworld.com\clip art\Kids' Stuff\Images (Part 07)\Girl Standing 30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12738" y="795338"/>
            <a:ext cx="1458912" cy="4398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Oval Callout 7"/>
          <p:cNvSpPr/>
          <p:nvPr/>
        </p:nvSpPr>
        <p:spPr>
          <a:xfrm>
            <a:off x="2409825" y="219077"/>
            <a:ext cx="6419850" cy="1171574"/>
          </a:xfrm>
          <a:prstGeom prst="wedgeEllipseCallout">
            <a:avLst>
              <a:gd name="adj1" fmla="val -69540"/>
              <a:gd name="adj2" fmla="val 110696"/>
            </a:avLst>
          </a:prstGeom>
          <a:solidFill>
            <a:srgbClr val="00CC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4800" dirty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  <a:latin typeface="Cooper Black" pitchFamily="18" charset="0"/>
              </a:rPr>
              <a:t>What’s this?</a:t>
            </a:r>
          </a:p>
        </p:txBody>
      </p:sp>
      <p:pic>
        <p:nvPicPr>
          <p:cNvPr id="39938" name="Picture 2" descr="C:\Users\Rich\Documents\eslkidsworld.com\clip art\Food &amp; Drink\Fruits (J - Pe)\Orange 19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498850" y="1609725"/>
            <a:ext cx="4754563" cy="287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399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399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399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399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33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34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2818257" y="4298061"/>
            <a:ext cx="5717102" cy="2308324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GB" sz="7200" b="1" i="1" dirty="0">
                <a:ln w="17780" cmpd="sng">
                  <a:solidFill>
                    <a:schemeClr val="tx1"/>
                  </a:solidFill>
                  <a:prstDash val="solid"/>
                  <a:miter lim="800000"/>
                </a:ln>
                <a:solidFill>
                  <a:srgbClr val="00FF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ooper Black" pitchFamily="18" charset="0"/>
                <a:cs typeface="+mn-cs"/>
              </a:rPr>
              <a:t>It’s a </a:t>
            </a:r>
            <a:r>
              <a:rPr lang="en-GB" sz="7200" b="1" i="1" dirty="0">
                <a:ln w="17780" cmpd="sng">
                  <a:solidFill>
                    <a:schemeClr val="tx1"/>
                  </a:solidFill>
                  <a:prstDash val="solid"/>
                  <a:miter lim="800000"/>
                </a:ln>
                <a:solidFill>
                  <a:srgbClr val="FF33CC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ooper Black" pitchFamily="18" charset="0"/>
                <a:cs typeface="+mn-cs"/>
              </a:rPr>
              <a:t>pink</a:t>
            </a:r>
            <a:r>
              <a:rPr lang="en-GB" sz="7200" b="1" i="1" dirty="0">
                <a:ln w="17780" cmpd="sng">
                  <a:solidFill>
                    <a:schemeClr val="tx1"/>
                  </a:solidFill>
                  <a:prstDash val="solid"/>
                  <a:miter lim="800000"/>
                </a:ln>
                <a:solidFill>
                  <a:srgbClr val="00FF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ooper Black" pitchFamily="18" charset="0"/>
                <a:cs typeface="+mn-cs"/>
              </a:rPr>
              <a:t> peach.</a:t>
            </a:r>
            <a:endParaRPr lang="en-GB" sz="7200" b="1" i="1" dirty="0">
              <a:ln w="17780" cmpd="sng">
                <a:solidFill>
                  <a:schemeClr val="tx1"/>
                </a:solidFill>
                <a:prstDash val="solid"/>
                <a:miter lim="800000"/>
              </a:ln>
              <a:solidFill>
                <a:srgbClr val="FF66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Cooper Black" pitchFamily="18" charset="0"/>
              <a:cs typeface="+mn-cs"/>
            </a:endParaRPr>
          </a:p>
        </p:txBody>
      </p:sp>
      <p:pic>
        <p:nvPicPr>
          <p:cNvPr id="12291" name="Picture 4" descr="C:\Users\Rich\Documents\eslkidsworld.com\clip art\Kids' Stuff\Images (Part 07)\Girl Standing 30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12738" y="795338"/>
            <a:ext cx="1458912" cy="4398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Oval Callout 7"/>
          <p:cNvSpPr/>
          <p:nvPr/>
        </p:nvSpPr>
        <p:spPr>
          <a:xfrm>
            <a:off x="2409825" y="219077"/>
            <a:ext cx="6419850" cy="1171574"/>
          </a:xfrm>
          <a:prstGeom prst="wedgeEllipseCallout">
            <a:avLst>
              <a:gd name="adj1" fmla="val -69540"/>
              <a:gd name="adj2" fmla="val 110696"/>
            </a:avLst>
          </a:prstGeom>
          <a:solidFill>
            <a:srgbClr val="00CC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4800" dirty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  <a:latin typeface="Cooper Black" pitchFamily="18" charset="0"/>
              </a:rPr>
              <a:t>What’s this?</a:t>
            </a:r>
          </a:p>
        </p:txBody>
      </p:sp>
      <p:pic>
        <p:nvPicPr>
          <p:cNvPr id="40962" name="Picture 2" descr="C:\Users\Rich\Documents\eslkidsworld.com\clip art\Food &amp; Drink\Fruits (J - Pe)\Peaches 02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856038" y="1471613"/>
            <a:ext cx="3435350" cy="2916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409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 tmFilter="0,0; .5, 1; 1, 1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00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1767840" y="4298061"/>
            <a:ext cx="7376159" cy="2308324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GB" sz="7200" b="1" i="1" dirty="0">
                <a:ln w="17780" cmpd="sng">
                  <a:solidFill>
                    <a:schemeClr val="tx1"/>
                  </a:solidFill>
                  <a:prstDash val="solid"/>
                  <a:miter lim="800000"/>
                </a:ln>
                <a:solidFill>
                  <a:srgbClr val="00FF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ooper Black" pitchFamily="18" charset="0"/>
                <a:cs typeface="+mn-cs"/>
              </a:rPr>
              <a:t>It’s a </a:t>
            </a:r>
            <a:r>
              <a:rPr lang="en-GB" sz="7200" b="1" i="1" dirty="0">
                <a:ln w="17780" cmpd="sng">
                  <a:solidFill>
                    <a:schemeClr val="tx1"/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ooper Black" pitchFamily="18" charset="0"/>
                <a:cs typeface="+mn-cs"/>
              </a:rPr>
              <a:t>yellow </a:t>
            </a:r>
            <a:r>
              <a:rPr lang="en-GB" sz="7200" b="1" i="1" dirty="0">
                <a:ln w="17780" cmpd="sng">
                  <a:solidFill>
                    <a:schemeClr val="tx1"/>
                  </a:solidFill>
                  <a:prstDash val="solid"/>
                  <a:miter lim="800000"/>
                </a:ln>
                <a:solidFill>
                  <a:srgbClr val="00FF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ooper Black" pitchFamily="18" charset="0"/>
                <a:cs typeface="+mn-cs"/>
              </a:rPr>
              <a:t>pear.</a:t>
            </a:r>
            <a:endParaRPr lang="en-GB" sz="7200" b="1" i="1" dirty="0">
              <a:ln w="17780" cmpd="sng">
                <a:solidFill>
                  <a:schemeClr val="tx1"/>
                </a:solidFill>
                <a:prstDash val="solid"/>
                <a:miter lim="800000"/>
              </a:ln>
              <a:solidFill>
                <a:srgbClr val="FF66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Cooper Black" pitchFamily="18" charset="0"/>
              <a:cs typeface="+mn-cs"/>
            </a:endParaRPr>
          </a:p>
        </p:txBody>
      </p:sp>
      <p:pic>
        <p:nvPicPr>
          <p:cNvPr id="13315" name="Picture 4" descr="C:\Users\Rich\Documents\eslkidsworld.com\clip art\Kids' Stuff\Images (Part 07)\Girl Standing 30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12738" y="795338"/>
            <a:ext cx="1458912" cy="4398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Oval Callout 7"/>
          <p:cNvSpPr/>
          <p:nvPr/>
        </p:nvSpPr>
        <p:spPr>
          <a:xfrm>
            <a:off x="2409825" y="219077"/>
            <a:ext cx="6419850" cy="1171574"/>
          </a:xfrm>
          <a:prstGeom prst="wedgeEllipseCallout">
            <a:avLst>
              <a:gd name="adj1" fmla="val -69540"/>
              <a:gd name="adj2" fmla="val 110696"/>
            </a:avLst>
          </a:prstGeom>
          <a:solidFill>
            <a:srgbClr val="00CC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4800" dirty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  <a:latin typeface="Cooper Black" pitchFamily="18" charset="0"/>
              </a:rPr>
              <a:t>What’s this?</a:t>
            </a:r>
          </a:p>
        </p:txBody>
      </p:sp>
      <p:pic>
        <p:nvPicPr>
          <p:cNvPr id="41986" name="Picture 2" descr="C:\Users\Rich\Documents\eslkidsworld.com\clip art\Food &amp; Drink\Fruits (J - Pe)\Pear 35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149725" y="1473200"/>
            <a:ext cx="3446463" cy="2830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19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19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19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198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198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198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198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198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198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198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198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4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4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1438656" y="4298061"/>
            <a:ext cx="7705343" cy="212365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GB" sz="6600" b="1" i="1" dirty="0">
                <a:ln w="17780" cmpd="sng">
                  <a:solidFill>
                    <a:schemeClr val="tx1"/>
                  </a:solidFill>
                  <a:prstDash val="solid"/>
                  <a:miter lim="800000"/>
                </a:ln>
                <a:solidFill>
                  <a:srgbClr val="00FF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ooper Black" pitchFamily="18" charset="0"/>
                <a:cs typeface="+mn-cs"/>
              </a:rPr>
              <a:t>It’s a </a:t>
            </a:r>
            <a:r>
              <a:rPr lang="en-GB" sz="6600" b="1" i="1" dirty="0">
                <a:ln w="17780" cmpd="sng">
                  <a:solidFill>
                    <a:schemeClr val="tx1"/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ooper Black" pitchFamily="18" charset="0"/>
                <a:cs typeface="+mn-cs"/>
              </a:rPr>
              <a:t>yellow </a:t>
            </a:r>
            <a:r>
              <a:rPr lang="en-GB" sz="6600" b="1" i="1" dirty="0">
                <a:ln w="17780" cmpd="sng">
                  <a:solidFill>
                    <a:schemeClr val="tx1"/>
                  </a:solidFill>
                  <a:prstDash val="solid"/>
                  <a:miter lim="800000"/>
                </a:ln>
                <a:solidFill>
                  <a:srgbClr val="00FF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ooper Black" pitchFamily="18" charset="0"/>
                <a:cs typeface="+mn-cs"/>
              </a:rPr>
              <a:t>and green pineapple.</a:t>
            </a:r>
          </a:p>
        </p:txBody>
      </p:sp>
      <p:pic>
        <p:nvPicPr>
          <p:cNvPr id="14339" name="Picture 4" descr="C:\Users\Rich\Documents\eslkidsworld.com\clip art\Kids' Stuff\Images (Part 07)\Girl Standing 30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12738" y="795338"/>
            <a:ext cx="1458912" cy="4398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Oval Callout 7"/>
          <p:cNvSpPr/>
          <p:nvPr/>
        </p:nvSpPr>
        <p:spPr>
          <a:xfrm>
            <a:off x="2409825" y="219077"/>
            <a:ext cx="6419850" cy="1171574"/>
          </a:xfrm>
          <a:prstGeom prst="wedgeEllipseCallout">
            <a:avLst>
              <a:gd name="adj1" fmla="val -69540"/>
              <a:gd name="adj2" fmla="val 110696"/>
            </a:avLst>
          </a:prstGeom>
          <a:solidFill>
            <a:srgbClr val="00CC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4800" dirty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  <a:latin typeface="Cooper Black" pitchFamily="18" charset="0"/>
              </a:rPr>
              <a:t>What’s this?</a:t>
            </a:r>
          </a:p>
        </p:txBody>
      </p:sp>
      <p:pic>
        <p:nvPicPr>
          <p:cNvPr id="43010" name="Picture 2" descr="C:\Users\Rich\Documents\eslkidsworld.com\clip art\Food &amp; Drink\Fruits (Pi - Z)\Pineapple 22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3983027">
            <a:off x="4687093" y="907257"/>
            <a:ext cx="1966913" cy="413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42" name="TextBox 6"/>
          <p:cNvSpPr txBox="1">
            <a:spLocks noChangeArrowheads="1"/>
          </p:cNvSpPr>
          <p:nvPr/>
        </p:nvSpPr>
        <p:spPr bwMode="auto">
          <a:xfrm>
            <a:off x="1500188" y="6059488"/>
            <a:ext cx="28638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/>
              <a:t>_____________________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430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430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430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430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770" decel="100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4" dur="770" decel="100000"/>
                                        <p:tgtEl>
                                          <p:spTgt spid="10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6" dur="77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8" dur="77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1767840" y="4298061"/>
            <a:ext cx="7376159" cy="175432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GB" sz="5400" b="1" i="1" dirty="0">
                <a:ln w="17780" cmpd="sng">
                  <a:solidFill>
                    <a:schemeClr val="tx1"/>
                  </a:solidFill>
                  <a:prstDash val="solid"/>
                  <a:miter lim="800000"/>
                </a:ln>
                <a:solidFill>
                  <a:srgbClr val="00FF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ooper Black" pitchFamily="18" charset="0"/>
                <a:cs typeface="+mn-cs"/>
              </a:rPr>
              <a:t>It’s a </a:t>
            </a:r>
            <a:r>
              <a:rPr lang="en-GB" sz="5400" b="1" i="1" dirty="0">
                <a:ln w="17780" cmpd="sng">
                  <a:solidFill>
                    <a:schemeClr val="tx1"/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ooper Black" pitchFamily="18" charset="0"/>
                <a:cs typeface="+mn-cs"/>
              </a:rPr>
              <a:t>red</a:t>
            </a:r>
            <a:r>
              <a:rPr lang="en-GB" sz="5400" b="1" i="1" dirty="0">
                <a:ln w="17780" cmpd="sng">
                  <a:solidFill>
                    <a:schemeClr val="tx1"/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ooper Black" pitchFamily="18" charset="0"/>
                <a:cs typeface="+mn-cs"/>
              </a:rPr>
              <a:t> </a:t>
            </a:r>
            <a:r>
              <a:rPr lang="en-GB" sz="5400" b="1" i="1" dirty="0">
                <a:ln w="17780" cmpd="sng">
                  <a:solidFill>
                    <a:schemeClr val="tx1"/>
                  </a:solidFill>
                  <a:prstDash val="solid"/>
                  <a:miter lim="800000"/>
                </a:ln>
                <a:solidFill>
                  <a:srgbClr val="00FF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ooper Black" pitchFamily="18" charset="0"/>
                <a:cs typeface="+mn-cs"/>
              </a:rPr>
              <a:t>and green watermelon.</a:t>
            </a:r>
            <a:endParaRPr lang="en-GB" sz="5400" b="1" i="1" dirty="0">
              <a:ln w="17780" cmpd="sng">
                <a:solidFill>
                  <a:schemeClr val="tx1"/>
                </a:solidFill>
                <a:prstDash val="solid"/>
                <a:miter lim="800000"/>
              </a:ln>
              <a:solidFill>
                <a:srgbClr val="FF66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Cooper Black" pitchFamily="18" charset="0"/>
              <a:cs typeface="+mn-cs"/>
            </a:endParaRPr>
          </a:p>
        </p:txBody>
      </p:sp>
      <p:pic>
        <p:nvPicPr>
          <p:cNvPr id="15363" name="Picture 4" descr="C:\Users\Rich\Documents\eslkidsworld.com\clip art\Kids' Stuff\Images (Part 07)\Girl Standing 30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12738" y="795338"/>
            <a:ext cx="1458912" cy="4398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Oval Callout 7"/>
          <p:cNvSpPr/>
          <p:nvPr/>
        </p:nvSpPr>
        <p:spPr>
          <a:xfrm>
            <a:off x="2409825" y="219077"/>
            <a:ext cx="6419850" cy="1171574"/>
          </a:xfrm>
          <a:prstGeom prst="wedgeEllipseCallout">
            <a:avLst>
              <a:gd name="adj1" fmla="val -69540"/>
              <a:gd name="adj2" fmla="val 110696"/>
            </a:avLst>
          </a:prstGeom>
          <a:solidFill>
            <a:srgbClr val="00CC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4800" dirty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  <a:latin typeface="Cooper Black" pitchFamily="18" charset="0"/>
              </a:rPr>
              <a:t>What’s this?</a:t>
            </a:r>
          </a:p>
        </p:txBody>
      </p:sp>
      <p:pic>
        <p:nvPicPr>
          <p:cNvPr id="45059" name="Picture 3" descr="C:\Users\Rich\Documents\eslkidsworld.com\clip art\Food &amp; Drink\Fruits (Pi - Z)\Watermelon 35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162300" y="1673225"/>
            <a:ext cx="4672013" cy="285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6" name="TextBox 8"/>
          <p:cNvSpPr txBox="1">
            <a:spLocks noChangeArrowheads="1"/>
          </p:cNvSpPr>
          <p:nvPr/>
        </p:nvSpPr>
        <p:spPr bwMode="auto">
          <a:xfrm>
            <a:off x="6729413" y="4889500"/>
            <a:ext cx="21463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/>
              <a:t>_______________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50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50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16547" y="347959"/>
            <a:ext cx="7994496" cy="14465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GB" sz="4400" b="1" i="1" dirty="0">
                <a:ln w="31550" cmpd="sng">
                  <a:solidFill>
                    <a:schemeClr val="accent2">
                      <a:lumMod val="50000"/>
                    </a:schemeClr>
                  </a:solidFill>
                  <a:prstDash val="solid"/>
                </a:ln>
                <a:solidFill>
                  <a:srgbClr val="FF330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cs typeface="+mn-cs"/>
              </a:rPr>
              <a:t>Thanks for using PowerPoint</a:t>
            </a:r>
          </a:p>
          <a:p>
            <a:pPr algn="ctr">
              <a:defRPr/>
            </a:pPr>
            <a:r>
              <a:rPr lang="en-GB" sz="4400" b="1" i="1" dirty="0">
                <a:ln w="31550" cmpd="sng">
                  <a:solidFill>
                    <a:schemeClr val="accent2">
                      <a:lumMod val="50000"/>
                    </a:schemeClr>
                  </a:solidFill>
                  <a:prstDash val="solid"/>
                </a:ln>
                <a:solidFill>
                  <a:srgbClr val="FF330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cs typeface="+mn-cs"/>
              </a:rPr>
              <a:t>At </a:t>
            </a:r>
            <a:r>
              <a:rPr lang="en-GB" sz="4400" b="1" i="1" dirty="0">
                <a:ln w="31550" cmpd="sng">
                  <a:solidFill>
                    <a:schemeClr val="accent2">
                      <a:lumMod val="50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cs typeface="+mn-cs"/>
                <a:hlinkClick r:id="rId2"/>
              </a:rPr>
              <a:t>www.eslkidsworld.com</a:t>
            </a:r>
            <a:endParaRPr lang="en-GB" sz="4400" b="1" i="1" dirty="0">
              <a:ln w="31550" cmpd="sng">
                <a:solidFill>
                  <a:schemeClr val="accent2">
                    <a:lumMod val="50000"/>
                  </a:schemeClr>
                </a:solidFill>
                <a:prstDash val="solid"/>
              </a:ln>
              <a:solidFill>
                <a:srgbClr val="0070C0"/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  <a:cs typeface="+mn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286163" y="3053060"/>
            <a:ext cx="4493539" cy="120032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GB" sz="7200" b="1" i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cs typeface="+mn-cs"/>
              </a:rPr>
              <a:t>Goodbye!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8" descr="C:\Users\Rich\Documents\eslkidsworld.com\clip art\Kids' Stuff\Images (Part 03)\Boy Standing 30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92088" y="685800"/>
            <a:ext cx="1681162" cy="4592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Oval Callout 7"/>
          <p:cNvSpPr/>
          <p:nvPr/>
        </p:nvSpPr>
        <p:spPr>
          <a:xfrm>
            <a:off x="2409825" y="219077"/>
            <a:ext cx="6419850" cy="1171574"/>
          </a:xfrm>
          <a:prstGeom prst="wedgeEllipseCallout">
            <a:avLst>
              <a:gd name="adj1" fmla="val -67831"/>
              <a:gd name="adj2" fmla="val 90924"/>
            </a:avLst>
          </a:prstGeom>
          <a:solidFill>
            <a:srgbClr val="00CC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4800" dirty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  <a:latin typeface="Cooper Black" pitchFamily="18" charset="0"/>
              </a:rPr>
              <a:t>What’s this?</a:t>
            </a:r>
          </a:p>
        </p:txBody>
      </p:sp>
      <p:pic>
        <p:nvPicPr>
          <p:cNvPr id="9" name="Picture 7" descr="C:\Users\Rich\Documents\eslkidsworld.com\clip art\Food &amp; Drink\Fruits (A - B)\Apple 47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011613" y="1611313"/>
            <a:ext cx="3095625" cy="2614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Rectangle 9"/>
          <p:cNvSpPr/>
          <p:nvPr/>
        </p:nvSpPr>
        <p:spPr>
          <a:xfrm>
            <a:off x="2818257" y="4298061"/>
            <a:ext cx="5717102" cy="2308324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GB" sz="7200" b="1" i="1" dirty="0">
                <a:ln w="17780" cmpd="sng">
                  <a:solidFill>
                    <a:schemeClr val="tx1"/>
                  </a:solidFill>
                  <a:prstDash val="solid"/>
                  <a:miter lim="800000"/>
                </a:ln>
                <a:solidFill>
                  <a:srgbClr val="00FF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ooper Black" pitchFamily="18" charset="0"/>
                <a:cs typeface="+mn-cs"/>
              </a:rPr>
              <a:t>It’s a </a:t>
            </a:r>
            <a:r>
              <a:rPr lang="en-GB" sz="7200" b="1" i="1" dirty="0">
                <a:ln w="17780" cmpd="sng">
                  <a:solidFill>
                    <a:schemeClr val="tx1"/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ooper Black" pitchFamily="18" charset="0"/>
                <a:cs typeface="+mn-cs"/>
              </a:rPr>
              <a:t>red</a:t>
            </a:r>
            <a:r>
              <a:rPr lang="en-GB" sz="7200" b="1" i="1" dirty="0">
                <a:ln w="17780" cmpd="sng">
                  <a:solidFill>
                    <a:schemeClr val="tx1"/>
                  </a:solidFill>
                  <a:prstDash val="solid"/>
                  <a:miter lim="800000"/>
                </a:ln>
                <a:solidFill>
                  <a:srgbClr val="00FF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ooper Black" pitchFamily="18" charset="0"/>
                <a:cs typeface="+mn-cs"/>
              </a:rPr>
              <a:t> apple.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8" descr="C:\Users\Rich\Documents\eslkidsworld.com\clip art\Kids' Stuff\Images (Part 03)\Boy Standing 30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92088" y="685800"/>
            <a:ext cx="1681162" cy="4592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Oval Callout 7"/>
          <p:cNvSpPr/>
          <p:nvPr/>
        </p:nvSpPr>
        <p:spPr>
          <a:xfrm>
            <a:off x="2409825" y="219077"/>
            <a:ext cx="6419850" cy="1171574"/>
          </a:xfrm>
          <a:prstGeom prst="wedgeEllipseCallout">
            <a:avLst>
              <a:gd name="adj1" fmla="val -67831"/>
              <a:gd name="adj2" fmla="val 90924"/>
            </a:avLst>
          </a:prstGeom>
          <a:solidFill>
            <a:srgbClr val="00CC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4800" dirty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  <a:latin typeface="Cooper Black" pitchFamily="18" charset="0"/>
              </a:rPr>
              <a:t>What’s this?</a:t>
            </a:r>
          </a:p>
        </p:txBody>
      </p:sp>
      <p:sp>
        <p:nvSpPr>
          <p:cNvPr id="10" name="Rectangle 9"/>
          <p:cNvSpPr/>
          <p:nvPr/>
        </p:nvSpPr>
        <p:spPr>
          <a:xfrm>
            <a:off x="2157984" y="4298061"/>
            <a:ext cx="6754368" cy="2308324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GB" sz="7200" b="1" i="1" dirty="0">
                <a:ln w="17780" cmpd="sng">
                  <a:solidFill>
                    <a:schemeClr val="tx1"/>
                  </a:solidFill>
                  <a:prstDash val="solid"/>
                  <a:miter lim="800000"/>
                </a:ln>
                <a:solidFill>
                  <a:srgbClr val="00FF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ooper Black" pitchFamily="18" charset="0"/>
                <a:cs typeface="+mn-cs"/>
              </a:rPr>
              <a:t>It’s a </a:t>
            </a:r>
            <a:r>
              <a:rPr lang="en-GB" sz="7200" b="1" i="1" dirty="0">
                <a:ln w="17780" cmpd="sng">
                  <a:solidFill>
                    <a:schemeClr val="tx1"/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ooper Black" pitchFamily="18" charset="0"/>
                <a:cs typeface="+mn-cs"/>
              </a:rPr>
              <a:t>yellow</a:t>
            </a:r>
            <a:r>
              <a:rPr lang="en-GB" sz="7200" b="1" i="1" dirty="0">
                <a:ln w="17780" cmpd="sng">
                  <a:solidFill>
                    <a:schemeClr val="tx1"/>
                  </a:solidFill>
                  <a:prstDash val="solid"/>
                  <a:miter lim="800000"/>
                </a:ln>
                <a:solidFill>
                  <a:srgbClr val="00FF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ooper Black" pitchFamily="18" charset="0"/>
                <a:cs typeface="+mn-cs"/>
              </a:rPr>
              <a:t> banana.</a:t>
            </a:r>
          </a:p>
        </p:txBody>
      </p:sp>
      <p:pic>
        <p:nvPicPr>
          <p:cNvPr id="6" name="Picture 8" descr="C:\Users\Rich\Documents\eslkidsworld.com\clip art\Food &amp; Drink\Fruits (A - B)\Banana 03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2044526">
            <a:off x="3836988" y="2173288"/>
            <a:ext cx="3259137" cy="218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3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4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8" descr="C:\Users\Rich\Documents\eslkidsworld.com\clip art\Kids' Stuff\Images (Part 03)\Boy Standing 30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685800"/>
            <a:ext cx="1681163" cy="4592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Oval Callout 7"/>
          <p:cNvSpPr/>
          <p:nvPr/>
        </p:nvSpPr>
        <p:spPr>
          <a:xfrm>
            <a:off x="1743456" y="231269"/>
            <a:ext cx="7229855" cy="1171574"/>
          </a:xfrm>
          <a:prstGeom prst="wedgeEllipseCallout">
            <a:avLst>
              <a:gd name="adj1" fmla="val -59568"/>
              <a:gd name="adj2" fmla="val 90924"/>
            </a:avLst>
          </a:prstGeom>
          <a:solidFill>
            <a:srgbClr val="00CC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4800" dirty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  <a:latin typeface="Cooper Black" pitchFamily="18" charset="0"/>
              </a:rPr>
              <a:t>What are they?</a:t>
            </a:r>
          </a:p>
        </p:txBody>
      </p:sp>
      <p:sp>
        <p:nvSpPr>
          <p:cNvPr id="10" name="Rectangle 9"/>
          <p:cNvSpPr/>
          <p:nvPr/>
        </p:nvSpPr>
        <p:spPr>
          <a:xfrm>
            <a:off x="1706880" y="4298061"/>
            <a:ext cx="7437120" cy="2308324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GB" sz="7200" b="1" i="1" dirty="0">
                <a:ln w="17780" cmpd="sng">
                  <a:solidFill>
                    <a:schemeClr val="tx1"/>
                  </a:solidFill>
                  <a:prstDash val="solid"/>
                  <a:miter lim="800000"/>
                </a:ln>
                <a:solidFill>
                  <a:srgbClr val="00FF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ooper Black" pitchFamily="18" charset="0"/>
                <a:cs typeface="+mn-cs"/>
              </a:rPr>
              <a:t>They are </a:t>
            </a:r>
            <a:r>
              <a:rPr lang="en-GB" sz="7200" b="1" i="1" dirty="0">
                <a:ln w="17780" cmpd="sng">
                  <a:solidFill>
                    <a:schemeClr val="tx1"/>
                  </a:solidFill>
                  <a:prstDash val="solid"/>
                  <a:miter lim="800000"/>
                </a:ln>
                <a:solidFill>
                  <a:srgbClr val="660066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ooper Black" pitchFamily="18" charset="0"/>
                <a:cs typeface="+mn-cs"/>
              </a:rPr>
              <a:t>purple</a:t>
            </a:r>
            <a:r>
              <a:rPr lang="en-GB" sz="7200" b="1" i="1" dirty="0">
                <a:ln w="17780" cmpd="sng">
                  <a:solidFill>
                    <a:schemeClr val="tx1"/>
                  </a:solidFill>
                  <a:prstDash val="solid"/>
                  <a:miter lim="800000"/>
                </a:ln>
                <a:solidFill>
                  <a:srgbClr val="00FF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ooper Black" pitchFamily="18" charset="0"/>
                <a:cs typeface="+mn-cs"/>
              </a:rPr>
              <a:t> grapes.</a:t>
            </a:r>
          </a:p>
        </p:txBody>
      </p:sp>
      <p:pic>
        <p:nvPicPr>
          <p:cNvPr id="6" name="Picture 10" descr="C:\Users\Rich\Documents\eslkidsworld.com\clip art\Food &amp; Drink\Fruits (C - I)\Grapes 19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535238" y="1431925"/>
            <a:ext cx="5926137" cy="3067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9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8" descr="C:\Users\Rich\Documents\eslkidsworld.com\clip art\Kids' Stuff\Images (Part 03)\Boy Standing 30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685800"/>
            <a:ext cx="1681163" cy="4592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Oval Callout 7"/>
          <p:cNvSpPr/>
          <p:nvPr/>
        </p:nvSpPr>
        <p:spPr>
          <a:xfrm>
            <a:off x="1743456" y="231269"/>
            <a:ext cx="7229855" cy="1171574"/>
          </a:xfrm>
          <a:prstGeom prst="wedgeEllipseCallout">
            <a:avLst>
              <a:gd name="adj1" fmla="val -59568"/>
              <a:gd name="adj2" fmla="val 90924"/>
            </a:avLst>
          </a:prstGeom>
          <a:solidFill>
            <a:srgbClr val="00CC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4800" dirty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  <a:latin typeface="Cooper Black" pitchFamily="18" charset="0"/>
              </a:rPr>
              <a:t>What are they?</a:t>
            </a:r>
          </a:p>
        </p:txBody>
      </p:sp>
      <p:sp>
        <p:nvSpPr>
          <p:cNvPr id="10" name="Rectangle 9"/>
          <p:cNvSpPr/>
          <p:nvPr/>
        </p:nvSpPr>
        <p:spPr>
          <a:xfrm>
            <a:off x="1706880" y="4298061"/>
            <a:ext cx="7437120" cy="2308324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GB" sz="7200" b="1" i="1" dirty="0">
                <a:ln w="17780" cmpd="sng">
                  <a:solidFill>
                    <a:schemeClr val="tx1"/>
                  </a:solidFill>
                  <a:prstDash val="solid"/>
                  <a:miter lim="800000"/>
                </a:ln>
                <a:solidFill>
                  <a:srgbClr val="00FF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ooper Black" pitchFamily="18" charset="0"/>
                <a:cs typeface="+mn-cs"/>
              </a:rPr>
              <a:t>They are </a:t>
            </a:r>
            <a:r>
              <a:rPr lang="en-GB" sz="7200" b="1" i="1" dirty="0">
                <a:ln w="17780" cmpd="sng">
                  <a:solidFill>
                    <a:schemeClr val="tx1"/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ooper Black" pitchFamily="18" charset="0"/>
                <a:cs typeface="+mn-cs"/>
              </a:rPr>
              <a:t>red</a:t>
            </a:r>
            <a:r>
              <a:rPr lang="en-GB" sz="7200" b="1" i="1" dirty="0">
                <a:ln w="17780" cmpd="sng">
                  <a:solidFill>
                    <a:schemeClr val="tx1"/>
                  </a:solidFill>
                  <a:prstDash val="solid"/>
                  <a:miter lim="800000"/>
                </a:ln>
                <a:solidFill>
                  <a:srgbClr val="00FF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ooper Black" pitchFamily="18" charset="0"/>
                <a:cs typeface="+mn-cs"/>
              </a:rPr>
              <a:t> cherries.</a:t>
            </a:r>
          </a:p>
        </p:txBody>
      </p:sp>
      <p:pic>
        <p:nvPicPr>
          <p:cNvPr id="7" name="Picture 9" descr="C:\Users\Rich\Documents\eslkidsworld.com\clip art\Food &amp; Drink\Fruits (C - I)\Cherries 27.wmf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681413" y="1633538"/>
            <a:ext cx="3536950" cy="270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8" descr="C:\Users\Rich\Documents\eslkidsworld.com\clip art\Kids' Stuff\Images (Part 03)\Boy Standing 30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685800"/>
            <a:ext cx="1681163" cy="4592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Oval Callout 7"/>
          <p:cNvSpPr/>
          <p:nvPr/>
        </p:nvSpPr>
        <p:spPr>
          <a:xfrm>
            <a:off x="1743456" y="231269"/>
            <a:ext cx="7229855" cy="1171574"/>
          </a:xfrm>
          <a:prstGeom prst="wedgeEllipseCallout">
            <a:avLst>
              <a:gd name="adj1" fmla="val -59568"/>
              <a:gd name="adj2" fmla="val 90924"/>
            </a:avLst>
          </a:prstGeom>
          <a:solidFill>
            <a:srgbClr val="00CC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4800" dirty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  <a:latin typeface="Cooper Black" pitchFamily="18" charset="0"/>
              </a:rPr>
              <a:t>What are they?</a:t>
            </a:r>
          </a:p>
        </p:txBody>
      </p:sp>
      <p:sp>
        <p:nvSpPr>
          <p:cNvPr id="10" name="Rectangle 9"/>
          <p:cNvSpPr/>
          <p:nvPr/>
        </p:nvSpPr>
        <p:spPr>
          <a:xfrm>
            <a:off x="1706880" y="4298061"/>
            <a:ext cx="7437120" cy="2308324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GB" sz="7200" b="1" i="1" dirty="0">
                <a:ln w="17780" cmpd="sng">
                  <a:solidFill>
                    <a:schemeClr val="tx1"/>
                  </a:solidFill>
                  <a:prstDash val="solid"/>
                  <a:miter lim="800000"/>
                </a:ln>
                <a:solidFill>
                  <a:srgbClr val="00FF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ooper Black" pitchFamily="18" charset="0"/>
                <a:cs typeface="+mn-cs"/>
              </a:rPr>
              <a:t>They are </a:t>
            </a:r>
            <a:r>
              <a:rPr lang="en-GB" sz="7200" b="1" i="1" dirty="0">
                <a:ln w="17780" cmpd="sng">
                  <a:solidFill>
                    <a:schemeClr val="tx1"/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ooper Black" pitchFamily="18" charset="0"/>
                <a:cs typeface="+mn-cs"/>
              </a:rPr>
              <a:t>red</a:t>
            </a:r>
            <a:r>
              <a:rPr lang="en-GB" sz="7200" b="1" i="1" dirty="0">
                <a:ln w="17780" cmpd="sng">
                  <a:solidFill>
                    <a:schemeClr val="tx1"/>
                  </a:solidFill>
                  <a:prstDash val="solid"/>
                  <a:miter lim="800000"/>
                </a:ln>
                <a:solidFill>
                  <a:srgbClr val="00FF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ooper Black" pitchFamily="18" charset="0"/>
                <a:cs typeface="+mn-cs"/>
              </a:rPr>
              <a:t> strawberries.</a:t>
            </a:r>
          </a:p>
        </p:txBody>
      </p:sp>
      <p:pic>
        <p:nvPicPr>
          <p:cNvPr id="44034" name="Picture 2" descr="C:\Users\Rich\Documents\eslkidsworld.com\clip art\Food &amp; Drink\Fruits (Pi - Z)\Strawberries 11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868738" y="1560513"/>
            <a:ext cx="3205162" cy="287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40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40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40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8" descr="C:\Users\Rich\Documents\eslkidsworld.com\clip art\Kids' Stuff\Images (Part 03)\Boy Standing 30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92088" y="685800"/>
            <a:ext cx="1681162" cy="4592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Oval Callout 7"/>
          <p:cNvSpPr/>
          <p:nvPr/>
        </p:nvSpPr>
        <p:spPr>
          <a:xfrm>
            <a:off x="2409825" y="219077"/>
            <a:ext cx="6419850" cy="1171574"/>
          </a:xfrm>
          <a:prstGeom prst="wedgeEllipseCallout">
            <a:avLst>
              <a:gd name="adj1" fmla="val -67831"/>
              <a:gd name="adj2" fmla="val 90924"/>
            </a:avLst>
          </a:prstGeom>
          <a:solidFill>
            <a:srgbClr val="00CC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4800" dirty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  <a:latin typeface="Cooper Black" pitchFamily="18" charset="0"/>
              </a:rPr>
              <a:t>What’s this?</a:t>
            </a:r>
          </a:p>
        </p:txBody>
      </p:sp>
      <p:sp>
        <p:nvSpPr>
          <p:cNvPr id="10" name="Rectangle 9"/>
          <p:cNvSpPr/>
          <p:nvPr/>
        </p:nvSpPr>
        <p:spPr>
          <a:xfrm>
            <a:off x="1743456" y="4298061"/>
            <a:ext cx="7400544" cy="2308324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GB" sz="7200" b="1" i="1" dirty="0">
                <a:ln w="17780" cmpd="sng">
                  <a:solidFill>
                    <a:schemeClr val="tx1"/>
                  </a:solidFill>
                  <a:prstDash val="solid"/>
                  <a:miter lim="800000"/>
                </a:ln>
                <a:solidFill>
                  <a:srgbClr val="00FF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ooper Black" pitchFamily="18" charset="0"/>
                <a:cs typeface="+mn-cs"/>
              </a:rPr>
              <a:t>It’s a green</a:t>
            </a:r>
            <a:r>
              <a:rPr lang="en-GB" sz="7200" b="1" i="1" dirty="0">
                <a:ln w="17780" cmpd="sng">
                  <a:solidFill>
                    <a:schemeClr val="tx1"/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ooper Black" pitchFamily="18" charset="0"/>
                <a:cs typeface="+mn-cs"/>
              </a:rPr>
              <a:t> </a:t>
            </a:r>
            <a:r>
              <a:rPr lang="en-GB" sz="7200" b="1" i="1" dirty="0">
                <a:ln w="17780" cmpd="sng">
                  <a:solidFill>
                    <a:schemeClr val="tx1"/>
                  </a:solidFill>
                  <a:prstDash val="solid"/>
                  <a:miter lim="800000"/>
                </a:ln>
                <a:solidFill>
                  <a:srgbClr val="00FF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ooper Black" pitchFamily="18" charset="0"/>
                <a:cs typeface="+mn-cs"/>
              </a:rPr>
              <a:t>and</a:t>
            </a:r>
            <a:r>
              <a:rPr lang="en-GB" sz="7200" b="1" i="1" dirty="0">
                <a:ln w="17780" cmpd="sng">
                  <a:solidFill>
                    <a:schemeClr val="tx1"/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ooper Black" pitchFamily="18" charset="0"/>
                <a:cs typeface="+mn-cs"/>
              </a:rPr>
              <a:t> </a:t>
            </a:r>
            <a:r>
              <a:rPr lang="en-GB" sz="7200" b="1" i="1" dirty="0">
                <a:ln w="17780" cmpd="sng">
                  <a:solidFill>
                    <a:schemeClr val="tx1"/>
                  </a:solidFill>
                  <a:prstDash val="solid"/>
                  <a:miter lim="800000"/>
                </a:ln>
                <a:solidFill>
                  <a:srgbClr val="6633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ooper Black" pitchFamily="18" charset="0"/>
                <a:cs typeface="+mn-cs"/>
              </a:rPr>
              <a:t>brown </a:t>
            </a:r>
            <a:r>
              <a:rPr lang="en-GB" sz="7200" b="1" i="1" dirty="0">
                <a:ln w="17780" cmpd="sng">
                  <a:solidFill>
                    <a:schemeClr val="tx1"/>
                  </a:solidFill>
                  <a:prstDash val="solid"/>
                  <a:miter lim="800000"/>
                </a:ln>
                <a:solidFill>
                  <a:srgbClr val="00FF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ooper Black" pitchFamily="18" charset="0"/>
                <a:cs typeface="+mn-cs"/>
              </a:rPr>
              <a:t>kiwi.</a:t>
            </a:r>
          </a:p>
        </p:txBody>
      </p:sp>
      <p:pic>
        <p:nvPicPr>
          <p:cNvPr id="36866" name="Picture 2" descr="C:\Users\Rich\Documents\eslkidsworld.com\clip art\Food &amp; Drink\Fruits (J - Pe)\Kiwis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475038" y="1606550"/>
            <a:ext cx="3913187" cy="282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8" name="TextBox 10"/>
          <p:cNvSpPr txBox="1">
            <a:spLocks noChangeArrowheads="1"/>
          </p:cNvSpPr>
          <p:nvPr/>
        </p:nvSpPr>
        <p:spPr bwMode="auto">
          <a:xfrm>
            <a:off x="4291013" y="5121275"/>
            <a:ext cx="2865437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/>
              <a:t>_____________________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368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8" descr="C:\Users\Rich\Documents\eslkidsworld.com\clip art\Kids' Stuff\Images (Part 03)\Boy Standing 30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92088" y="685800"/>
            <a:ext cx="1681162" cy="4592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Oval Callout 7"/>
          <p:cNvSpPr/>
          <p:nvPr/>
        </p:nvSpPr>
        <p:spPr>
          <a:xfrm>
            <a:off x="2409825" y="219077"/>
            <a:ext cx="6419850" cy="1171574"/>
          </a:xfrm>
          <a:prstGeom prst="wedgeEllipseCallout">
            <a:avLst>
              <a:gd name="adj1" fmla="val -67831"/>
              <a:gd name="adj2" fmla="val 90924"/>
            </a:avLst>
          </a:prstGeom>
          <a:solidFill>
            <a:srgbClr val="00CC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4800" dirty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  <a:latin typeface="Cooper Black" pitchFamily="18" charset="0"/>
              </a:rPr>
              <a:t>What’s this?</a:t>
            </a:r>
          </a:p>
        </p:txBody>
      </p:sp>
      <p:sp>
        <p:nvSpPr>
          <p:cNvPr id="10" name="Rectangle 9"/>
          <p:cNvSpPr/>
          <p:nvPr/>
        </p:nvSpPr>
        <p:spPr>
          <a:xfrm>
            <a:off x="1938528" y="4298061"/>
            <a:ext cx="7205471" cy="2308324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GB" sz="7200" b="1" i="1" dirty="0">
                <a:ln w="17780" cmpd="sng">
                  <a:solidFill>
                    <a:schemeClr val="tx1"/>
                  </a:solidFill>
                  <a:prstDash val="solid"/>
                  <a:miter lim="800000"/>
                </a:ln>
                <a:solidFill>
                  <a:srgbClr val="00FF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ooper Black" pitchFamily="18" charset="0"/>
                <a:cs typeface="+mn-cs"/>
              </a:rPr>
              <a:t>It’s a </a:t>
            </a:r>
            <a:r>
              <a:rPr lang="en-GB" sz="7200" b="1" i="1" dirty="0">
                <a:ln w="17780" cmpd="sng">
                  <a:solidFill>
                    <a:schemeClr val="tx1"/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ooper Black" pitchFamily="18" charset="0"/>
                <a:cs typeface="+mn-cs"/>
              </a:rPr>
              <a:t>yellow</a:t>
            </a:r>
            <a:r>
              <a:rPr lang="en-GB" sz="7200" b="1" i="1" dirty="0">
                <a:ln w="17780" cmpd="sng">
                  <a:solidFill>
                    <a:schemeClr val="tx1"/>
                  </a:solidFill>
                  <a:prstDash val="solid"/>
                  <a:miter lim="800000"/>
                </a:ln>
                <a:solidFill>
                  <a:srgbClr val="00FF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ooper Black" pitchFamily="18" charset="0"/>
                <a:cs typeface="+mn-cs"/>
              </a:rPr>
              <a:t> lemon.</a:t>
            </a:r>
          </a:p>
        </p:txBody>
      </p:sp>
      <p:pic>
        <p:nvPicPr>
          <p:cNvPr id="37890" name="Picture 2" descr="C:\Users\Rich\Documents\eslkidsworld.com\clip art\Food &amp; Drink\Fruits (J - Pe)\Lemon 01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454400" y="1601788"/>
            <a:ext cx="3629025" cy="2836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5" dur="500"/>
                                        <p:tgtEl>
                                          <p:spTgt spid="378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5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2818257" y="4298061"/>
            <a:ext cx="5717102" cy="2308324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GB" sz="7200" b="1" i="1" dirty="0">
                <a:ln w="17780" cmpd="sng">
                  <a:solidFill>
                    <a:schemeClr val="tx1"/>
                  </a:solidFill>
                  <a:prstDash val="solid"/>
                  <a:miter lim="800000"/>
                </a:ln>
                <a:solidFill>
                  <a:srgbClr val="00FF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ooper Black" pitchFamily="18" charset="0"/>
                <a:cs typeface="+mn-cs"/>
              </a:rPr>
              <a:t>It’s a green lime.</a:t>
            </a:r>
          </a:p>
        </p:txBody>
      </p:sp>
      <p:pic>
        <p:nvPicPr>
          <p:cNvPr id="10243" name="Picture 4" descr="C:\Users\Rich\Documents\eslkidsworld.com\clip art\Kids' Stuff\Images (Part 07)\Girl Standing 30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12738" y="795338"/>
            <a:ext cx="1458912" cy="4398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Oval Callout 7"/>
          <p:cNvSpPr/>
          <p:nvPr/>
        </p:nvSpPr>
        <p:spPr>
          <a:xfrm>
            <a:off x="2409825" y="219077"/>
            <a:ext cx="6419850" cy="1171574"/>
          </a:xfrm>
          <a:prstGeom prst="wedgeEllipseCallout">
            <a:avLst>
              <a:gd name="adj1" fmla="val -69540"/>
              <a:gd name="adj2" fmla="val 110696"/>
            </a:avLst>
          </a:prstGeom>
          <a:solidFill>
            <a:srgbClr val="00CC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4800" dirty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  <a:latin typeface="Cooper Black" pitchFamily="18" charset="0"/>
              </a:rPr>
              <a:t>What’s this?</a:t>
            </a:r>
          </a:p>
        </p:txBody>
      </p:sp>
      <p:pic>
        <p:nvPicPr>
          <p:cNvPr id="38914" name="Picture 2" descr="C:\Users\Rich\Documents\eslkidsworld.com\clip art\Food &amp; Drink\Fruits (J - Pe)\Lime 07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730625" y="1638300"/>
            <a:ext cx="4084638" cy="248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46" name="TextBox 10"/>
          <p:cNvSpPr txBox="1">
            <a:spLocks noChangeArrowheads="1"/>
          </p:cNvSpPr>
          <p:nvPr/>
        </p:nvSpPr>
        <p:spPr bwMode="auto">
          <a:xfrm>
            <a:off x="5522913" y="5145088"/>
            <a:ext cx="2865437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/>
              <a:t>_____________________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770" decel="100000"/>
                                        <p:tgtEl>
                                          <p:spTgt spid="3891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6" dur="770" decel="100000"/>
                                        <p:tgtEl>
                                          <p:spTgt spid="3891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891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8" dur="770" fill="hold"/>
                                        <p:tgtEl>
                                          <p:spTgt spid="389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89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0" dur="770" fill="hold"/>
                                        <p:tgtEl>
                                          <p:spTgt spid="389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89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6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2929</TotalTime>
  <Words>141</Words>
  <Application>Microsoft Office PowerPoint</Application>
  <PresentationFormat>On-screen Show (4:3)</PresentationFormat>
  <Paragraphs>48</Paragraphs>
  <Slides>15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Arial</vt:lpstr>
      <vt:lpstr>Calibri</vt:lpstr>
      <vt:lpstr>Helvetica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</vt:vector>
  </TitlesOfParts>
  <Company>TechSmith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Colours and Fruit</dc:title>
  <dc:creator>ESL Kids World</dc:creator>
  <cp:lastModifiedBy>Richard</cp:lastModifiedBy>
  <cp:revision>265</cp:revision>
  <dcterms:created xsi:type="dcterms:W3CDTF">2006-07-18T19:14:56Z</dcterms:created>
  <dcterms:modified xsi:type="dcterms:W3CDTF">2020-03-23T03:32:25Z</dcterms:modified>
</cp:coreProperties>
</file>